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Playfair Display"/>
      <p:regular r:id="rId27"/>
      <p:bold r:id="rId28"/>
      <p:italic r:id="rId29"/>
      <p:boldItalic r:id="rId30"/>
    </p:embeddedFont>
    <p:embeddedFont>
      <p:font typeface="Lato"/>
      <p:regular r:id="rId31"/>
      <p:bold r:id="rId32"/>
      <p:italic r:id="rId33"/>
      <p:boldItalic r:id="rId34"/>
    </p:embeddedFont>
    <p:embeddedFont>
      <p:font typeface="Average"/>
      <p:regular r:id="rId35"/>
    </p:embeddedFont>
    <p:embeddedFont>
      <p:font typeface="Playfair Display ExtraBold"/>
      <p:bold r:id="rId36"/>
      <p:boldItalic r:id="rId37"/>
    </p:embeddedFont>
    <p:embeddedFont>
      <p:font typeface="Playfair Display SemiBold"/>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fairDisplaySemiBold-italic.fntdata"/><Relationship Id="rId20" Type="http://schemas.openxmlformats.org/officeDocument/2006/relationships/slide" Target="slides/slide15.xml"/><Relationship Id="rId41" Type="http://schemas.openxmlformats.org/officeDocument/2006/relationships/font" Target="fonts/PlayfairDisplaySemiBold-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layfairDisplay-bold.fntdata"/><Relationship Id="rId27" Type="http://schemas.openxmlformats.org/officeDocument/2006/relationships/font" Target="fonts/PlayfairDispl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PlayfairDispl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Average-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37" Type="http://schemas.openxmlformats.org/officeDocument/2006/relationships/font" Target="fonts/PlayfairDisplayExtraBold-boldItalic.fntdata"/><Relationship Id="rId14" Type="http://schemas.openxmlformats.org/officeDocument/2006/relationships/slide" Target="slides/slide9.xml"/><Relationship Id="rId36" Type="http://schemas.openxmlformats.org/officeDocument/2006/relationships/font" Target="fonts/PlayfairDisplayExtraBold-bold.fntdata"/><Relationship Id="rId17" Type="http://schemas.openxmlformats.org/officeDocument/2006/relationships/slide" Target="slides/slide12.xml"/><Relationship Id="rId39" Type="http://schemas.openxmlformats.org/officeDocument/2006/relationships/font" Target="fonts/PlayfairDisplaySemiBold-bold.fntdata"/><Relationship Id="rId16" Type="http://schemas.openxmlformats.org/officeDocument/2006/relationships/slide" Target="slides/slide11.xml"/><Relationship Id="rId38" Type="http://schemas.openxmlformats.org/officeDocument/2006/relationships/font" Target="fonts/PlayfairDisplaySemiBol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7f1848703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7f1848703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7e3ac4dfa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7e3ac4dfa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7e3ac4dfa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7e3ac4dfa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7e3ac4dfa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7e3ac4dfa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7e3ac4dfa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7e3ac4dfa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7f1848703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7f1848703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7e3ac4dfa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7e3ac4dfa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7e3ac4dfa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7e3ac4dfa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7e3ac4dfa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7e3ac4dfa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7e3ac4dfa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7e3ac4dfa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7f1848703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7f1848703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7ed70f841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7ed70f841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7ed70f841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7ed70f841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7f1848703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7f1848703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427a707a5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427a707a5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427a707a54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427a707a5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427a707a54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427a707a54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427a707a54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427a707a54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7d2a7d4a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7d2a7d4a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7e3ac4df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7e3ac4df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lvl1pPr lvl="0">
              <a:spcBef>
                <a:spcPts val="100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0"/>
              </a:spcBef>
              <a:spcAft>
                <a:spcPts val="0"/>
              </a:spcAft>
              <a:buClr>
                <a:schemeClr val="accent6"/>
              </a:buClr>
              <a:buSzPts val="2400"/>
              <a:buNone/>
              <a:defRPr sz="2400">
                <a:solidFill>
                  <a:schemeClr val="accent6"/>
                </a:solidFill>
              </a:defRPr>
            </a:lvl2pPr>
            <a:lvl3pPr lvl="2">
              <a:lnSpc>
                <a:spcPct val="100000"/>
              </a:lnSpc>
              <a:spcBef>
                <a:spcPts val="0"/>
              </a:spcBef>
              <a:spcAft>
                <a:spcPts val="0"/>
              </a:spcAft>
              <a:buClr>
                <a:schemeClr val="accent6"/>
              </a:buClr>
              <a:buSzPts val="2400"/>
              <a:buNone/>
              <a:defRPr sz="2400">
                <a:solidFill>
                  <a:schemeClr val="accent6"/>
                </a:solidFill>
              </a:defRPr>
            </a:lvl3pPr>
            <a:lvl4pPr lvl="3">
              <a:lnSpc>
                <a:spcPct val="100000"/>
              </a:lnSpc>
              <a:spcBef>
                <a:spcPts val="0"/>
              </a:spcBef>
              <a:spcAft>
                <a:spcPts val="0"/>
              </a:spcAft>
              <a:buClr>
                <a:schemeClr val="accent6"/>
              </a:buClr>
              <a:buSzPts val="2400"/>
              <a:buNone/>
              <a:defRPr sz="2400">
                <a:solidFill>
                  <a:schemeClr val="accent6"/>
                </a:solidFill>
              </a:defRPr>
            </a:lvl4pPr>
            <a:lvl5pPr lvl="4">
              <a:lnSpc>
                <a:spcPct val="100000"/>
              </a:lnSpc>
              <a:spcBef>
                <a:spcPts val="0"/>
              </a:spcBef>
              <a:spcAft>
                <a:spcPts val="0"/>
              </a:spcAft>
              <a:buClr>
                <a:schemeClr val="accent6"/>
              </a:buClr>
              <a:buSzPts val="2400"/>
              <a:buNone/>
              <a:defRPr sz="2400">
                <a:solidFill>
                  <a:schemeClr val="accent6"/>
                </a:solidFill>
              </a:defRPr>
            </a:lvl5pPr>
            <a:lvl6pPr lvl="5">
              <a:lnSpc>
                <a:spcPct val="100000"/>
              </a:lnSpc>
              <a:spcBef>
                <a:spcPts val="0"/>
              </a:spcBef>
              <a:spcAft>
                <a:spcPts val="0"/>
              </a:spcAft>
              <a:buClr>
                <a:schemeClr val="accent6"/>
              </a:buClr>
              <a:buSzPts val="2400"/>
              <a:buNone/>
              <a:defRPr sz="2400">
                <a:solidFill>
                  <a:schemeClr val="accent6"/>
                </a:solidFill>
              </a:defRPr>
            </a:lvl6pPr>
            <a:lvl7pPr lvl="6">
              <a:lnSpc>
                <a:spcPct val="100000"/>
              </a:lnSpc>
              <a:spcBef>
                <a:spcPts val="0"/>
              </a:spcBef>
              <a:spcAft>
                <a:spcPts val="0"/>
              </a:spcAft>
              <a:buClr>
                <a:schemeClr val="accent6"/>
              </a:buClr>
              <a:buSzPts val="2400"/>
              <a:buNone/>
              <a:defRPr sz="2400">
                <a:solidFill>
                  <a:schemeClr val="accent6"/>
                </a:solidFill>
              </a:defRPr>
            </a:lvl7pPr>
            <a:lvl8pPr lvl="7">
              <a:lnSpc>
                <a:spcPct val="100000"/>
              </a:lnSpc>
              <a:spcBef>
                <a:spcPts val="0"/>
              </a:spcBef>
              <a:spcAft>
                <a:spcPts val="0"/>
              </a:spcAft>
              <a:buClr>
                <a:schemeClr val="accent6"/>
              </a:buClr>
              <a:buSzPts val="2400"/>
              <a:buNone/>
              <a:defRPr sz="2400">
                <a:solidFill>
                  <a:schemeClr val="accent6"/>
                </a:solidFill>
              </a:defRPr>
            </a:lvl8pPr>
            <a:lvl9pPr lvl="8">
              <a:lnSpc>
                <a:spcPct val="100000"/>
              </a:lnSpc>
              <a:spcBef>
                <a:spcPts val="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txBox="1"/>
          <p:nvPr>
            <p:ph type="ctrTitle"/>
          </p:nvPr>
        </p:nvSpPr>
        <p:spPr>
          <a:xfrm>
            <a:off x="311700" y="548200"/>
            <a:ext cx="8520600" cy="888900"/>
          </a:xfrm>
          <a:prstGeom prst="rect">
            <a:avLst/>
          </a:prstGeom>
        </p:spPr>
        <p:txBody>
          <a:bodyPr anchorCtr="0" anchor="b" bIns="91425" lIns="91425" spcFirstLastPara="1" rIns="91425" wrap="square" tIns="91425">
            <a:normAutofit fontScale="90000"/>
          </a:bodyPr>
          <a:lstStyle/>
          <a:p>
            <a:pPr indent="0" lvl="0" marL="0" rtl="0" algn="l">
              <a:spcBef>
                <a:spcPts val="1000"/>
              </a:spcBef>
              <a:spcAft>
                <a:spcPts val="0"/>
              </a:spcAft>
              <a:buNone/>
            </a:pPr>
            <a:r>
              <a:t/>
            </a:r>
            <a:endParaRPr sz="2200">
              <a:solidFill>
                <a:srgbClr val="000000"/>
              </a:solidFill>
              <a:latin typeface="Arial"/>
              <a:ea typeface="Arial"/>
              <a:cs typeface="Arial"/>
              <a:sym typeface="Arial"/>
            </a:endParaRPr>
          </a:p>
          <a:p>
            <a:pPr indent="0" lvl="0" marL="0" rtl="0" algn="l">
              <a:spcBef>
                <a:spcPts val="1000"/>
              </a:spcBef>
              <a:spcAft>
                <a:spcPts val="0"/>
              </a:spcAft>
              <a:buNone/>
            </a:pPr>
            <a:r>
              <a:rPr lang="en-GB"/>
              <a:t>Telangana Growth </a:t>
            </a:r>
            <a:r>
              <a:rPr lang="en-GB"/>
              <a:t>Analysis </a:t>
            </a:r>
            <a:endParaRPr/>
          </a:p>
        </p:txBody>
      </p:sp>
      <p:sp>
        <p:nvSpPr>
          <p:cNvPr id="69" name="Google Shape;69;p13"/>
          <p:cNvSpPr txBox="1"/>
          <p:nvPr>
            <p:ph idx="1" type="subTitle"/>
          </p:nvPr>
        </p:nvSpPr>
        <p:spPr>
          <a:xfrm>
            <a:off x="630600" y="3228375"/>
            <a:ext cx="7893000" cy="1137300"/>
          </a:xfrm>
          <a:prstGeom prst="rect">
            <a:avLst/>
          </a:prstGeom>
        </p:spPr>
        <p:txBody>
          <a:bodyPr anchorCtr="0" anchor="b" bIns="91425" lIns="91425" spcFirstLastPara="1" rIns="91425" wrap="square" tIns="91425">
            <a:normAutofit/>
          </a:bodyPr>
          <a:lstStyle/>
          <a:p>
            <a:pPr indent="0" lvl="0" marL="0" rtl="0" algn="l">
              <a:spcBef>
                <a:spcPts val="1000"/>
              </a:spcBef>
              <a:spcAft>
                <a:spcPts val="0"/>
              </a:spcAft>
              <a:buNone/>
            </a:pPr>
            <a:r>
              <a:rPr lang="en-GB" sz="2200">
                <a:solidFill>
                  <a:schemeClr val="dk1"/>
                </a:solidFill>
                <a:latin typeface="Average"/>
                <a:ea typeface="Average"/>
                <a:cs typeface="Average"/>
                <a:sym typeface="Average"/>
              </a:rPr>
              <a:t>Stamp Registration, Transportation and Ts-Ipass </a:t>
            </a:r>
            <a:endParaRPr sz="2200">
              <a:solidFill>
                <a:srgbClr val="000000"/>
              </a:solidFill>
              <a:latin typeface="Average"/>
              <a:ea typeface="Average"/>
              <a:cs typeface="Average"/>
              <a:sym typeface="Average"/>
            </a:endParaRPr>
          </a:p>
          <a:p>
            <a:pPr indent="0" lvl="0" marL="0" rtl="0" algn="l">
              <a:spcBef>
                <a:spcPts val="1000"/>
              </a:spcBef>
              <a:spcAft>
                <a:spcPts val="0"/>
              </a:spcAft>
              <a:buNone/>
            </a:pPr>
            <a:r>
              <a:t/>
            </a:r>
            <a:endParaRPr/>
          </a:p>
        </p:txBody>
      </p:sp>
      <p:pic>
        <p:nvPicPr>
          <p:cNvPr id="70" name="Google Shape;70;p13"/>
          <p:cNvPicPr preferRelativeResize="0"/>
          <p:nvPr/>
        </p:nvPicPr>
        <p:blipFill>
          <a:blip r:embed="rId3">
            <a:alphaModFix/>
          </a:blip>
          <a:stretch>
            <a:fillRect/>
          </a:stretch>
        </p:blipFill>
        <p:spPr>
          <a:xfrm>
            <a:off x="7660225" y="283325"/>
            <a:ext cx="1274100" cy="1274100"/>
          </a:xfrm>
          <a:prstGeom prst="rect">
            <a:avLst/>
          </a:prstGeom>
          <a:noFill/>
          <a:ln>
            <a:noFill/>
          </a:ln>
        </p:spPr>
      </p:pic>
      <p:sp>
        <p:nvSpPr>
          <p:cNvPr id="71" name="Google Shape;71;p13"/>
          <p:cNvSpPr txBox="1"/>
          <p:nvPr/>
        </p:nvSpPr>
        <p:spPr>
          <a:xfrm>
            <a:off x="6258900" y="4365675"/>
            <a:ext cx="2885100" cy="7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900" u="sng">
                <a:solidFill>
                  <a:schemeClr val="dk1"/>
                </a:solidFill>
                <a:latin typeface="Lato"/>
                <a:ea typeface="Lato"/>
                <a:cs typeface="Lato"/>
                <a:sym typeface="Lato"/>
              </a:rPr>
              <a:t>Vijay Jose W</a:t>
            </a:r>
            <a:endParaRPr b="1" sz="1900" u="sng">
              <a:solidFill>
                <a:schemeClr val="dk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0" y="0"/>
            <a:ext cx="9144000" cy="606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Transportation</a:t>
            </a:r>
            <a:endParaRPr/>
          </a:p>
        </p:txBody>
      </p:sp>
      <p:sp>
        <p:nvSpPr>
          <p:cNvPr id="135" name="Google Shape;135;p22"/>
          <p:cNvSpPr txBox="1"/>
          <p:nvPr>
            <p:ph idx="1" type="body"/>
          </p:nvPr>
        </p:nvSpPr>
        <p:spPr>
          <a:xfrm>
            <a:off x="0" y="606600"/>
            <a:ext cx="9144000" cy="435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Telangana has an extensive road network that includes national highways, state highways, and district roads.Several national highways, including NH-44 (previously NH-7), NH-65, and NH-163, pass through Telangana, Overall, out of the 1.51 crore vehicles, a total of 1.11 crore are two-wheelers, 19.45 lakh are cars, 6.8 lakh are tractors and trailers, 5.9 lakh are goods carriages and 4.48 lakh are auto rickshaws. In Hyderabad, there are more than 77 lakh vehicles out of which over 57 lakh are two-wheelers and 13.76 lakh are cars.</a:t>
            </a:r>
            <a:endParaRPr/>
          </a:p>
          <a:p>
            <a:pPr indent="0" lvl="0" marL="0" rtl="0" algn="l">
              <a:spcBef>
                <a:spcPts val="1200"/>
              </a:spcBef>
              <a:spcAft>
                <a:spcPts val="0"/>
              </a:spcAft>
              <a:buNone/>
            </a:pPr>
            <a:r>
              <a:rPr b="1" lang="en-GB" sz="1500">
                <a:solidFill>
                  <a:schemeClr val="dk2"/>
                </a:solidFill>
              </a:rPr>
              <a:t>Connectivity:</a:t>
            </a:r>
            <a:r>
              <a:rPr b="1" lang="en-GB" sz="1500"/>
              <a:t> </a:t>
            </a:r>
            <a:r>
              <a:rPr b="1" lang="en-GB" sz="1500"/>
              <a:t>Efficient transportation networks, including roads, railways, and airports, connect different regions, facilitating the movement of goods and people.</a:t>
            </a:r>
            <a:endParaRPr b="1" sz="1500"/>
          </a:p>
          <a:p>
            <a:pPr indent="0" lvl="0" marL="0" rtl="0" algn="l">
              <a:spcBef>
                <a:spcPts val="1200"/>
              </a:spcBef>
              <a:spcAft>
                <a:spcPts val="0"/>
              </a:spcAft>
              <a:buNone/>
            </a:pPr>
            <a:r>
              <a:rPr b="1" lang="en-GB" sz="1500">
                <a:solidFill>
                  <a:schemeClr val="dk2"/>
                </a:solidFill>
              </a:rPr>
              <a:t>Supply Chain Efficiency; </a:t>
            </a:r>
            <a:r>
              <a:rPr b="1" lang="en-GB" sz="1500"/>
              <a:t> </a:t>
            </a:r>
            <a:r>
              <a:rPr b="1" lang="en-GB" sz="1500"/>
              <a:t>An effective transportation system reduces logistics costs, which is critical for the competitiveness of businesses. It enables timely and cost-effective movement of raw materials and finished products.</a:t>
            </a:r>
            <a:endParaRPr b="1" sz="1500"/>
          </a:p>
          <a:p>
            <a:pPr indent="0" lvl="0" marL="0" rtl="0" algn="l">
              <a:spcBef>
                <a:spcPts val="1200"/>
              </a:spcBef>
              <a:spcAft>
                <a:spcPts val="1200"/>
              </a:spcAft>
              <a:buNone/>
            </a:pPr>
            <a:r>
              <a:rPr b="1" lang="en-GB" sz="1500">
                <a:solidFill>
                  <a:schemeClr val="dk2"/>
                </a:solidFill>
              </a:rPr>
              <a:t>Job Creation:</a:t>
            </a:r>
            <a:r>
              <a:rPr b="1" lang="en-GB" sz="1500"/>
              <a:t>The development of transportation infrastructure creates jobs directly in construction and maintenance and indirectly by enabling economic activities in areas served by these networks.</a:t>
            </a:r>
            <a:endParaRPr b="1"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74125" y="85575"/>
            <a:ext cx="8520600" cy="645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Transportation</a:t>
            </a:r>
            <a:endParaRPr/>
          </a:p>
        </p:txBody>
      </p:sp>
      <p:sp>
        <p:nvSpPr>
          <p:cNvPr id="141" name="Google Shape;141;p23"/>
          <p:cNvSpPr txBox="1"/>
          <p:nvPr>
            <p:ph idx="1" type="body"/>
          </p:nvPr>
        </p:nvSpPr>
        <p:spPr>
          <a:xfrm>
            <a:off x="153525" y="806650"/>
            <a:ext cx="8901300" cy="423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 name="Google Shape;142;p23"/>
          <p:cNvPicPr preferRelativeResize="0"/>
          <p:nvPr/>
        </p:nvPicPr>
        <p:blipFill>
          <a:blip r:embed="rId3">
            <a:alphaModFix/>
          </a:blip>
          <a:stretch>
            <a:fillRect/>
          </a:stretch>
        </p:blipFill>
        <p:spPr>
          <a:xfrm>
            <a:off x="0" y="0"/>
            <a:ext cx="9144001"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99075" y="73100"/>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sz="1866">
                <a:solidFill>
                  <a:schemeClr val="dk2"/>
                </a:solidFill>
                <a:latin typeface="Playfair Display SemiBold"/>
                <a:ea typeface="Playfair Display SemiBold"/>
                <a:cs typeface="Playfair Display SemiBold"/>
                <a:sym typeface="Playfair Display SemiBold"/>
              </a:rPr>
              <a:t>Are there any months or seasons that consistently show higher or lower sales rate, and if yes, what could be the driving factors? </a:t>
            </a:r>
            <a:endParaRPr b="0" sz="1866">
              <a:solidFill>
                <a:schemeClr val="dk2"/>
              </a:solidFill>
              <a:latin typeface="Playfair Display SemiBold"/>
              <a:ea typeface="Playfair Display SemiBold"/>
              <a:cs typeface="Playfair Display SemiBold"/>
              <a:sym typeface="Playfair Display SemiBold"/>
            </a:endParaRPr>
          </a:p>
        </p:txBody>
      </p:sp>
      <p:sp>
        <p:nvSpPr>
          <p:cNvPr id="148" name="Google Shape;148;p24"/>
          <p:cNvSpPr txBox="1"/>
          <p:nvPr>
            <p:ph idx="1" type="body"/>
          </p:nvPr>
        </p:nvSpPr>
        <p:spPr>
          <a:xfrm>
            <a:off x="103600" y="781700"/>
            <a:ext cx="8951100" cy="421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400">
                <a:latin typeface="Playfair Display SemiBold"/>
                <a:ea typeface="Playfair Display SemiBold"/>
                <a:cs typeface="Playfair Display SemiBold"/>
                <a:sym typeface="Playfair Display SemiBold"/>
              </a:rPr>
              <a:t>Yes there is a higher purchase of vehicles during the month of march and October. This could be the tax reporting month for the new Year is April and generally monsson starts on October</a:t>
            </a:r>
            <a:endParaRPr sz="1300">
              <a:latin typeface="Playfair Display SemiBold"/>
              <a:ea typeface="Playfair Display SemiBold"/>
              <a:cs typeface="Playfair Display SemiBold"/>
              <a:sym typeface="Playfair Display SemiBold"/>
            </a:endParaRPr>
          </a:p>
        </p:txBody>
      </p:sp>
      <p:pic>
        <p:nvPicPr>
          <p:cNvPr id="149" name="Google Shape;149;p24"/>
          <p:cNvPicPr preferRelativeResize="0"/>
          <p:nvPr/>
        </p:nvPicPr>
        <p:blipFill>
          <a:blip r:embed="rId3">
            <a:alphaModFix/>
          </a:blip>
          <a:stretch>
            <a:fillRect/>
          </a:stretch>
        </p:blipFill>
        <p:spPr>
          <a:xfrm>
            <a:off x="1139125" y="1758125"/>
            <a:ext cx="2171700" cy="2266950"/>
          </a:xfrm>
          <a:prstGeom prst="rect">
            <a:avLst/>
          </a:prstGeom>
          <a:noFill/>
          <a:ln>
            <a:noFill/>
          </a:ln>
        </p:spPr>
      </p:pic>
      <p:pic>
        <p:nvPicPr>
          <p:cNvPr id="150" name="Google Shape;150;p24"/>
          <p:cNvPicPr preferRelativeResize="0"/>
          <p:nvPr/>
        </p:nvPicPr>
        <p:blipFill>
          <a:blip r:embed="rId4">
            <a:alphaModFix/>
          </a:blip>
          <a:stretch>
            <a:fillRect/>
          </a:stretch>
        </p:blipFill>
        <p:spPr>
          <a:xfrm>
            <a:off x="4210900" y="1817875"/>
            <a:ext cx="3969875" cy="220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141200" y="82575"/>
            <a:ext cx="8865900" cy="661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GB" sz="1955">
                <a:solidFill>
                  <a:srgbClr val="000000"/>
                </a:solidFill>
                <a:latin typeface="Playfair Display SemiBold"/>
                <a:ea typeface="Playfair Display SemiBold"/>
                <a:cs typeface="Playfair Display SemiBold"/>
                <a:sym typeface="Playfair Display SemiBold"/>
              </a:rPr>
              <a:t>Are there any districts with a predominant preference for a specific vehicle clas</a:t>
            </a:r>
            <a:r>
              <a:rPr b="0" lang="en-GB" sz="1733">
                <a:solidFill>
                  <a:srgbClr val="000000"/>
                </a:solidFill>
                <a:latin typeface="Playfair Display SemiBold"/>
                <a:ea typeface="Playfair Display SemiBold"/>
                <a:cs typeface="Playfair Display SemiBold"/>
                <a:sym typeface="Playfair Display SemiBold"/>
              </a:rPr>
              <a:t>s?</a:t>
            </a:r>
            <a:r>
              <a:rPr b="0" lang="en-GB" sz="1400">
                <a:solidFill>
                  <a:srgbClr val="000000"/>
                </a:solidFill>
                <a:latin typeface="Arial"/>
                <a:ea typeface="Arial"/>
                <a:cs typeface="Arial"/>
                <a:sym typeface="Arial"/>
              </a:rPr>
              <a:t> </a:t>
            </a:r>
            <a:endParaRPr b="0"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56" name="Google Shape;156;p25"/>
          <p:cNvSpPr txBox="1"/>
          <p:nvPr>
            <p:ph idx="1" type="body"/>
          </p:nvPr>
        </p:nvSpPr>
        <p:spPr>
          <a:xfrm>
            <a:off x="141050" y="606900"/>
            <a:ext cx="8865900" cy="430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400"/>
              <a:t>The number of people using motorcycles and motor cars are higher in the districts of Rangareddy, Medchal Malkajgiri and hyderabad as compared to the others. In hyderabad alone the count of motor cycles for the Year 2022 have crossed 2 lakhs.</a:t>
            </a:r>
            <a:endParaRPr sz="1400"/>
          </a:p>
        </p:txBody>
      </p:sp>
      <p:pic>
        <p:nvPicPr>
          <p:cNvPr id="157" name="Google Shape;157;p25"/>
          <p:cNvPicPr preferRelativeResize="0"/>
          <p:nvPr/>
        </p:nvPicPr>
        <p:blipFill>
          <a:blip r:embed="rId3">
            <a:alphaModFix/>
          </a:blip>
          <a:stretch>
            <a:fillRect/>
          </a:stretch>
        </p:blipFill>
        <p:spPr>
          <a:xfrm>
            <a:off x="415700" y="1468325"/>
            <a:ext cx="7966151" cy="3508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228450" y="110575"/>
            <a:ext cx="86913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sz="1622">
                <a:solidFill>
                  <a:srgbClr val="000000"/>
                </a:solidFill>
                <a:latin typeface="Playfair Display SemiBold"/>
                <a:ea typeface="Playfair Display SemiBold"/>
                <a:cs typeface="Playfair Display SemiBold"/>
                <a:sym typeface="Playfair Display SemiBold"/>
              </a:rPr>
              <a:t>List down the top 3 and bottom 3 districts that have shown the highest </a:t>
            </a:r>
            <a:r>
              <a:rPr b="0" lang="en-GB" sz="1622">
                <a:solidFill>
                  <a:srgbClr val="000000"/>
                </a:solidFill>
                <a:latin typeface="Playfair Display SemiBold"/>
                <a:ea typeface="Playfair Display SemiBold"/>
                <a:cs typeface="Playfair Display SemiBold"/>
                <a:sym typeface="Playfair Display SemiBold"/>
              </a:rPr>
              <a:t>a</a:t>
            </a:r>
            <a:r>
              <a:rPr b="0" lang="en-GB" sz="1622">
                <a:solidFill>
                  <a:srgbClr val="000000"/>
                </a:solidFill>
                <a:latin typeface="Playfair Display SemiBold"/>
                <a:ea typeface="Playfair Display SemiBold"/>
                <a:cs typeface="Playfair Display SemiBold"/>
                <a:sym typeface="Playfair Display SemiBold"/>
              </a:rPr>
              <a:t>nd lowest vehicle sales growth during FY 2022</a:t>
            </a:r>
            <a:r>
              <a:rPr b="0" lang="en-GB" sz="1400">
                <a:solidFill>
                  <a:srgbClr val="000000"/>
                </a:solidFill>
                <a:latin typeface="Arial"/>
                <a:ea typeface="Arial"/>
                <a:cs typeface="Arial"/>
                <a:sym typeface="Arial"/>
              </a:rPr>
              <a:t> </a:t>
            </a:r>
            <a:endParaRPr b="0"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63" name="Google Shape;163;p26"/>
          <p:cNvSpPr txBox="1"/>
          <p:nvPr>
            <p:ph idx="1" type="body"/>
          </p:nvPr>
        </p:nvSpPr>
        <p:spPr>
          <a:xfrm>
            <a:off x="149400" y="606900"/>
            <a:ext cx="8830500" cy="426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400"/>
              <a:t>In District Kumurambheem Asifabad is the lowest Vehicle Sale compare to Year 2021 and 2022 and There is Increase in Vehicle sale in Year 2022</a:t>
            </a:r>
            <a:endParaRPr sz="1400"/>
          </a:p>
        </p:txBody>
      </p:sp>
      <p:pic>
        <p:nvPicPr>
          <p:cNvPr id="164" name="Google Shape;164;p26"/>
          <p:cNvPicPr preferRelativeResize="0"/>
          <p:nvPr/>
        </p:nvPicPr>
        <p:blipFill>
          <a:blip r:embed="rId3">
            <a:alphaModFix/>
          </a:blip>
          <a:stretch>
            <a:fillRect/>
          </a:stretch>
        </p:blipFill>
        <p:spPr>
          <a:xfrm>
            <a:off x="640425" y="1347875"/>
            <a:ext cx="7315750" cy="3391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0" y="0"/>
            <a:ext cx="9144000" cy="781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802"/>
              <a:t>Ts-ipass</a:t>
            </a:r>
            <a:endParaRPr sz="2802"/>
          </a:p>
          <a:p>
            <a:pPr indent="0" lvl="0" marL="0" rtl="0" algn="ctr">
              <a:spcBef>
                <a:spcPts val="0"/>
              </a:spcBef>
              <a:spcAft>
                <a:spcPts val="0"/>
              </a:spcAft>
              <a:buClr>
                <a:srgbClr val="000000"/>
              </a:buClr>
              <a:buSzPts val="990"/>
              <a:buFont typeface="Arial"/>
              <a:buNone/>
            </a:pPr>
            <a:r>
              <a:rPr lang="en-GB" sz="1402"/>
              <a:t>(Telangana State Industrial Project Approval and Self-Certification System)</a:t>
            </a:r>
            <a:endParaRPr sz="2202"/>
          </a:p>
        </p:txBody>
      </p:sp>
      <p:sp>
        <p:nvSpPr>
          <p:cNvPr id="170" name="Google Shape;170;p27"/>
          <p:cNvSpPr txBox="1"/>
          <p:nvPr>
            <p:ph idx="1" type="body"/>
          </p:nvPr>
        </p:nvSpPr>
        <p:spPr>
          <a:xfrm>
            <a:off x="0" y="781200"/>
            <a:ext cx="9144000" cy="421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Telangana State Industrial Project Approval and Self-Certification System (TS-iPass) was statutorily enacted in 2014 The Act. The central purpose of the act is to mandate industrial clearances within a pre-established time span, including penalties if clearance applications are not processed within said time span. Telangana through its flagship initiative of TS-iPASS has attracted 22,745 industries so far, investments of Rs. 2,60,060 Crs. and created employment for 17.54 lakhs people.</a:t>
            </a:r>
            <a:endParaRPr/>
          </a:p>
          <a:p>
            <a:pPr indent="0" lvl="0" marL="0" rtl="0" algn="l">
              <a:spcBef>
                <a:spcPts val="1200"/>
              </a:spcBef>
              <a:spcAft>
                <a:spcPts val="0"/>
              </a:spcAft>
              <a:buNone/>
            </a:pPr>
            <a:r>
              <a:rPr b="1" lang="en-GB" sz="1500">
                <a:solidFill>
                  <a:schemeClr val="dk2"/>
                </a:solidFill>
              </a:rPr>
              <a:t>Ease of Doing Business:</a:t>
            </a:r>
            <a:r>
              <a:rPr b="1" lang="en-GB" sz="1500"/>
              <a:t> </a:t>
            </a:r>
            <a:r>
              <a:rPr b="1" lang="en-GB" sz="1500"/>
              <a:t>TS-iPASS simplifies and expedites the approval process for setting up industries in Telangana. This ease of doing business attracts both domestic and foreign investments</a:t>
            </a:r>
            <a:endParaRPr b="1" sz="1500"/>
          </a:p>
          <a:p>
            <a:pPr indent="0" lvl="0" marL="0" rtl="0" algn="l">
              <a:spcBef>
                <a:spcPts val="1200"/>
              </a:spcBef>
              <a:spcAft>
                <a:spcPts val="0"/>
              </a:spcAft>
              <a:buNone/>
            </a:pPr>
            <a:r>
              <a:rPr b="1" lang="en-GB" sz="1500">
                <a:solidFill>
                  <a:schemeClr val="dk2"/>
                </a:solidFill>
              </a:rPr>
              <a:t>Industrial Expansion:</a:t>
            </a:r>
            <a:r>
              <a:rPr b="1" lang="en-GB" sz="1500"/>
              <a:t> By reducing bureaucratic hurdles and promoting self-certification, TS-iPASS encourages existing industries to expand their operations, contributing to increased production and employment.</a:t>
            </a:r>
            <a:r>
              <a:rPr b="1" lang="en-GB" sz="1500"/>
              <a:t>finished products.</a:t>
            </a:r>
            <a:endParaRPr b="1" sz="1500"/>
          </a:p>
          <a:p>
            <a:pPr indent="0" lvl="0" marL="0" rtl="0" algn="l">
              <a:spcBef>
                <a:spcPts val="1200"/>
              </a:spcBef>
              <a:spcAft>
                <a:spcPts val="1200"/>
              </a:spcAft>
              <a:buNone/>
            </a:pPr>
            <a:r>
              <a:rPr b="1" lang="en-GB" sz="1500">
                <a:solidFill>
                  <a:schemeClr val="dk2"/>
                </a:solidFill>
              </a:rPr>
              <a:t>Economic Diversification: </a:t>
            </a:r>
            <a:r>
              <a:rPr b="1" lang="en-GB" sz="1500"/>
              <a:t>TS-iPASS encourages diversification into various sectors, promoting a balanced and resilient economy beyond traditional industries.</a:t>
            </a:r>
            <a:endParaRPr b="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95050"/>
            <a:ext cx="8520600" cy="67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0" lang="en-GB" sz="1779">
                <a:solidFill>
                  <a:schemeClr val="dk2"/>
                </a:solidFill>
                <a:latin typeface="Playfair Display SemiBold"/>
                <a:ea typeface="Playfair Display SemiBold"/>
                <a:cs typeface="Playfair Display SemiBold"/>
                <a:sym typeface="Playfair Display SemiBold"/>
              </a:rPr>
              <a:t>Telangana State Industrial Project Approval and Self-Certification System Ts-ipass</a:t>
            </a:r>
            <a:endParaRPr b="0" sz="580">
              <a:solidFill>
                <a:schemeClr val="dk2"/>
              </a:solidFill>
              <a:latin typeface="Playfair Display SemiBold"/>
              <a:ea typeface="Playfair Display SemiBold"/>
              <a:cs typeface="Playfair Display SemiBold"/>
              <a:sym typeface="Playfair Display SemiBold"/>
            </a:endParaRPr>
          </a:p>
        </p:txBody>
      </p:sp>
      <p:sp>
        <p:nvSpPr>
          <p:cNvPr id="176" name="Google Shape;176;p28"/>
          <p:cNvSpPr txBox="1"/>
          <p:nvPr>
            <p:ph idx="1" type="body"/>
          </p:nvPr>
        </p:nvSpPr>
        <p:spPr>
          <a:xfrm>
            <a:off x="0" y="769150"/>
            <a:ext cx="8892900" cy="420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1200"/>
              </a:spcBef>
              <a:spcAft>
                <a:spcPts val="1200"/>
              </a:spcAft>
              <a:buNone/>
            </a:pPr>
            <a:r>
              <a:t/>
            </a:r>
            <a:endParaRPr/>
          </a:p>
        </p:txBody>
      </p:sp>
      <p:pic>
        <p:nvPicPr>
          <p:cNvPr id="177" name="Google Shape;177;p28"/>
          <p:cNvPicPr preferRelativeResize="0"/>
          <p:nvPr/>
        </p:nvPicPr>
        <p:blipFill>
          <a:blip r:embed="rId3">
            <a:alphaModFix/>
          </a:blip>
          <a:stretch>
            <a:fillRect/>
          </a:stretch>
        </p:blipFill>
        <p:spPr>
          <a:xfrm>
            <a:off x="0" y="0"/>
            <a:ext cx="9143999" cy="5225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311700" y="0"/>
            <a:ext cx="8520600" cy="645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GB" sz="1844">
                <a:solidFill>
                  <a:srgbClr val="000000"/>
                </a:solidFill>
                <a:latin typeface="Playfair Display SemiBold"/>
                <a:ea typeface="Playfair Display SemiBold"/>
                <a:cs typeface="Playfair Display SemiBold"/>
                <a:sym typeface="Playfair Display SemiBold"/>
              </a:rPr>
              <a:t>List down the top 5 sectors that have witnessed the most significant investments in FY 2022.</a:t>
            </a:r>
            <a:endParaRPr b="0" sz="1844">
              <a:solidFill>
                <a:srgbClr val="000000"/>
              </a:solidFill>
              <a:latin typeface="Playfair Display SemiBold"/>
              <a:ea typeface="Playfair Display SemiBold"/>
              <a:cs typeface="Playfair Display SemiBold"/>
              <a:sym typeface="Playfair Display SemiBold"/>
            </a:endParaRPr>
          </a:p>
          <a:p>
            <a:pPr indent="0" lvl="0" marL="0" rtl="0" algn="l">
              <a:spcBef>
                <a:spcPts val="0"/>
              </a:spcBef>
              <a:spcAft>
                <a:spcPts val="0"/>
              </a:spcAft>
              <a:buNone/>
            </a:pPr>
            <a:r>
              <a:t/>
            </a:r>
            <a:endParaRPr/>
          </a:p>
        </p:txBody>
      </p:sp>
      <p:sp>
        <p:nvSpPr>
          <p:cNvPr id="183" name="Google Shape;183;p29"/>
          <p:cNvSpPr txBox="1"/>
          <p:nvPr>
            <p:ph idx="1" type="body"/>
          </p:nvPr>
        </p:nvSpPr>
        <p:spPr>
          <a:xfrm>
            <a:off x="0" y="618200"/>
            <a:ext cx="9144000" cy="4420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400"/>
              <a:t>Beverages, Plastic and Rubber, Pharmaceuticals and Chemicals, Real Estate,Industrial Parks and IT Buildings, Solar and Other Renewable Energy, Engineering have witnessed the most significant investments Year 2022.</a:t>
            </a:r>
            <a:endParaRPr sz="1400"/>
          </a:p>
        </p:txBody>
      </p:sp>
      <p:sp>
        <p:nvSpPr>
          <p:cNvPr id="184" name="Google Shape;184;p29"/>
          <p:cNvSpPr txBox="1"/>
          <p:nvPr/>
        </p:nvSpPr>
        <p:spPr>
          <a:xfrm>
            <a:off x="202500" y="1326913"/>
            <a:ext cx="8406000" cy="64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latin typeface="Playfair Display SemiBold"/>
                <a:ea typeface="Playfair Display SemiBold"/>
                <a:cs typeface="Playfair Display SemiBold"/>
                <a:sym typeface="Playfair Display SemiBold"/>
              </a:rPr>
              <a:t>List down the top 3 districts that have attracted the most significant</a:t>
            </a:r>
            <a:endParaRPr sz="1600">
              <a:latin typeface="Playfair Display SemiBold"/>
              <a:ea typeface="Playfair Display SemiBold"/>
              <a:cs typeface="Playfair Display SemiBold"/>
              <a:sym typeface="Playfair Display SemiBold"/>
            </a:endParaRPr>
          </a:p>
          <a:p>
            <a:pPr indent="0" lvl="0" marL="0" rtl="0" algn="ctr">
              <a:spcBef>
                <a:spcPts val="0"/>
              </a:spcBef>
              <a:spcAft>
                <a:spcPts val="0"/>
              </a:spcAft>
              <a:buNone/>
            </a:pPr>
            <a:r>
              <a:rPr lang="en-GB" sz="1600">
                <a:latin typeface="Playfair Display SemiBold"/>
                <a:ea typeface="Playfair Display SemiBold"/>
                <a:cs typeface="Playfair Display SemiBold"/>
                <a:sym typeface="Playfair Display SemiBold"/>
              </a:rPr>
              <a:t>sector investments during FY 2019 to 2022?</a:t>
            </a:r>
            <a:endParaRPr sz="1600">
              <a:latin typeface="Playfair Display SemiBold"/>
              <a:ea typeface="Playfair Display SemiBold"/>
              <a:cs typeface="Playfair Display SemiBold"/>
              <a:sym typeface="Playfair Display SemiBold"/>
            </a:endParaRPr>
          </a:p>
          <a:p>
            <a:pPr indent="0" lvl="0" marL="0" rtl="0" algn="ctr">
              <a:spcBef>
                <a:spcPts val="0"/>
              </a:spcBef>
              <a:spcAft>
                <a:spcPts val="0"/>
              </a:spcAft>
              <a:buNone/>
            </a:pPr>
            <a:r>
              <a:t/>
            </a:r>
            <a:endParaRPr sz="1600">
              <a:latin typeface="Playfair Display SemiBold"/>
              <a:ea typeface="Playfair Display SemiBold"/>
              <a:cs typeface="Playfair Display SemiBold"/>
              <a:sym typeface="Playfair Display SemiBold"/>
            </a:endParaRPr>
          </a:p>
        </p:txBody>
      </p:sp>
      <p:sp>
        <p:nvSpPr>
          <p:cNvPr id="185" name="Google Shape;185;p29"/>
          <p:cNvSpPr txBox="1"/>
          <p:nvPr/>
        </p:nvSpPr>
        <p:spPr>
          <a:xfrm>
            <a:off x="202500" y="1971925"/>
            <a:ext cx="87390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Rangareddy, Sangareddy and Medchal Malkajgiri have the most significant sector investments during Year 2019 to 2022. all the districts have a high correlation of sales of vehicles and stamps revenue to their total investments.</a:t>
            </a:r>
            <a:endParaRPr>
              <a:solidFill>
                <a:schemeClr val="dk1"/>
              </a:solidFill>
            </a:endParaRPr>
          </a:p>
        </p:txBody>
      </p:sp>
      <p:pic>
        <p:nvPicPr>
          <p:cNvPr id="186" name="Google Shape;186;p29"/>
          <p:cNvPicPr preferRelativeResize="0"/>
          <p:nvPr/>
        </p:nvPicPr>
        <p:blipFill>
          <a:blip r:embed="rId3">
            <a:alphaModFix/>
          </a:blip>
          <a:stretch>
            <a:fillRect/>
          </a:stretch>
        </p:blipFill>
        <p:spPr>
          <a:xfrm>
            <a:off x="202500" y="2779188"/>
            <a:ext cx="2124075" cy="2172725"/>
          </a:xfrm>
          <a:prstGeom prst="rect">
            <a:avLst/>
          </a:prstGeom>
          <a:noFill/>
          <a:ln>
            <a:noFill/>
          </a:ln>
        </p:spPr>
      </p:pic>
      <p:pic>
        <p:nvPicPr>
          <p:cNvPr id="187" name="Google Shape;187;p29"/>
          <p:cNvPicPr preferRelativeResize="0"/>
          <p:nvPr/>
        </p:nvPicPr>
        <p:blipFill>
          <a:blip r:embed="rId4">
            <a:alphaModFix/>
          </a:blip>
          <a:stretch>
            <a:fillRect/>
          </a:stretch>
        </p:blipFill>
        <p:spPr>
          <a:xfrm>
            <a:off x="2554675" y="2779200"/>
            <a:ext cx="2943475" cy="2078925"/>
          </a:xfrm>
          <a:prstGeom prst="rect">
            <a:avLst/>
          </a:prstGeom>
          <a:noFill/>
          <a:ln>
            <a:noFill/>
          </a:ln>
        </p:spPr>
      </p:pic>
      <p:pic>
        <p:nvPicPr>
          <p:cNvPr id="188" name="Google Shape;188;p29"/>
          <p:cNvPicPr preferRelativeResize="0"/>
          <p:nvPr/>
        </p:nvPicPr>
        <p:blipFill>
          <a:blip r:embed="rId5">
            <a:alphaModFix/>
          </a:blip>
          <a:stretch>
            <a:fillRect/>
          </a:stretch>
        </p:blipFill>
        <p:spPr>
          <a:xfrm>
            <a:off x="5726251" y="2653862"/>
            <a:ext cx="3290150" cy="232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311700" y="0"/>
            <a:ext cx="8520600" cy="64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0" lang="en-GB" sz="1679">
                <a:solidFill>
                  <a:schemeClr val="dk2"/>
                </a:solidFill>
                <a:latin typeface="Playfair Display SemiBold"/>
                <a:ea typeface="Playfair Display SemiBold"/>
                <a:cs typeface="Playfair Display SemiBold"/>
                <a:sym typeface="Playfair Display SemiBold"/>
              </a:rPr>
              <a:t>Are there any particular sectors that have shown substantial investment in multiple districts between FY 2021 and 20222?</a:t>
            </a:r>
            <a:endParaRPr b="0" sz="1679">
              <a:solidFill>
                <a:schemeClr val="dk2"/>
              </a:solidFill>
              <a:latin typeface="Playfair Display SemiBold"/>
              <a:ea typeface="Playfair Display SemiBold"/>
              <a:cs typeface="Playfair Display SemiBold"/>
              <a:sym typeface="Playfair Display SemiBold"/>
            </a:endParaRPr>
          </a:p>
        </p:txBody>
      </p:sp>
      <p:sp>
        <p:nvSpPr>
          <p:cNvPr id="194" name="Google Shape;194;p30"/>
          <p:cNvSpPr txBox="1"/>
          <p:nvPr>
            <p:ph idx="1" type="body"/>
          </p:nvPr>
        </p:nvSpPr>
        <p:spPr>
          <a:xfrm>
            <a:off x="116075" y="645000"/>
            <a:ext cx="8926200" cy="4356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400">
                <a:latin typeface="Arial"/>
                <a:ea typeface="Arial"/>
                <a:cs typeface="Arial"/>
                <a:sym typeface="Arial"/>
              </a:rPr>
              <a:t>Pharmaceuticals and Chemicals, and Plastic and Rubber sector show a substantial investment in multiple districts between Year 2021 and 2022</a:t>
            </a:r>
            <a:endParaRPr/>
          </a:p>
        </p:txBody>
      </p:sp>
      <p:pic>
        <p:nvPicPr>
          <p:cNvPr id="195" name="Google Shape;195;p30"/>
          <p:cNvPicPr preferRelativeResize="0"/>
          <p:nvPr/>
        </p:nvPicPr>
        <p:blipFill>
          <a:blip r:embed="rId3">
            <a:alphaModFix/>
          </a:blip>
          <a:stretch>
            <a:fillRect/>
          </a:stretch>
        </p:blipFill>
        <p:spPr>
          <a:xfrm>
            <a:off x="836025" y="1443350"/>
            <a:ext cx="3081875" cy="2696600"/>
          </a:xfrm>
          <a:prstGeom prst="rect">
            <a:avLst/>
          </a:prstGeom>
          <a:noFill/>
          <a:ln>
            <a:noFill/>
          </a:ln>
        </p:spPr>
      </p:pic>
      <p:pic>
        <p:nvPicPr>
          <p:cNvPr id="196" name="Google Shape;196;p30"/>
          <p:cNvPicPr preferRelativeResize="0"/>
          <p:nvPr/>
        </p:nvPicPr>
        <p:blipFill>
          <a:blip r:embed="rId4">
            <a:alphaModFix/>
          </a:blip>
          <a:stretch>
            <a:fillRect/>
          </a:stretch>
        </p:blipFill>
        <p:spPr>
          <a:xfrm>
            <a:off x="4350900" y="1377025"/>
            <a:ext cx="3893900" cy="2762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311700" y="0"/>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GB" sz="1679">
                <a:solidFill>
                  <a:schemeClr val="dk2"/>
                </a:solidFill>
                <a:latin typeface="Playfair Display SemiBold"/>
                <a:ea typeface="Playfair Display SemiBold"/>
                <a:cs typeface="Playfair Display SemiBold"/>
                <a:sym typeface="Playfair Display SemiBold"/>
              </a:rPr>
              <a:t>Can we identify any seasonal patterns or cyclicality in the investment trends for specific sectors?</a:t>
            </a:r>
            <a:endParaRPr b="0" sz="1679">
              <a:solidFill>
                <a:schemeClr val="dk2"/>
              </a:solidFill>
              <a:latin typeface="Playfair Display SemiBold"/>
              <a:ea typeface="Playfair Display SemiBold"/>
              <a:cs typeface="Playfair Display SemiBold"/>
              <a:sym typeface="Playfair Display SemiBold"/>
            </a:endParaRPr>
          </a:p>
        </p:txBody>
      </p:sp>
      <p:sp>
        <p:nvSpPr>
          <p:cNvPr id="202" name="Google Shape;202;p31"/>
          <p:cNvSpPr txBox="1"/>
          <p:nvPr>
            <p:ph idx="1" type="body"/>
          </p:nvPr>
        </p:nvSpPr>
        <p:spPr>
          <a:xfrm>
            <a:off x="100650" y="581950"/>
            <a:ext cx="8942700" cy="439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400">
                <a:latin typeface="Arial"/>
                <a:ea typeface="Arial"/>
                <a:cs typeface="Arial"/>
                <a:sym typeface="Arial"/>
              </a:rPr>
              <a:t>Most of Investment is between April and August Fiscal Quarter 2 &amp; 3. The Sector Like Real Estate,Industrial Parks and IT Buildings, Plastic and Rubber, Pharmaceuticals and Chemicals experience higher investments during particular months</a:t>
            </a:r>
            <a:endParaRPr sz="1400">
              <a:latin typeface="Arial"/>
              <a:ea typeface="Arial"/>
              <a:cs typeface="Arial"/>
              <a:sym typeface="Arial"/>
            </a:endParaRPr>
          </a:p>
        </p:txBody>
      </p:sp>
      <p:pic>
        <p:nvPicPr>
          <p:cNvPr id="203" name="Google Shape;203;p31"/>
          <p:cNvPicPr preferRelativeResize="0"/>
          <p:nvPr/>
        </p:nvPicPr>
        <p:blipFill>
          <a:blip r:embed="rId3">
            <a:alphaModFix/>
          </a:blip>
          <a:stretch>
            <a:fillRect/>
          </a:stretch>
        </p:blipFill>
        <p:spPr>
          <a:xfrm>
            <a:off x="497050" y="1443350"/>
            <a:ext cx="7574499" cy="1772750"/>
          </a:xfrm>
          <a:prstGeom prst="rect">
            <a:avLst/>
          </a:prstGeom>
          <a:noFill/>
          <a:ln>
            <a:noFill/>
          </a:ln>
        </p:spPr>
      </p:pic>
      <p:pic>
        <p:nvPicPr>
          <p:cNvPr id="204" name="Google Shape;204;p31"/>
          <p:cNvPicPr preferRelativeResize="0"/>
          <p:nvPr/>
        </p:nvPicPr>
        <p:blipFill>
          <a:blip r:embed="rId4">
            <a:alphaModFix/>
          </a:blip>
          <a:stretch>
            <a:fillRect/>
          </a:stretch>
        </p:blipFill>
        <p:spPr>
          <a:xfrm>
            <a:off x="497050" y="3305350"/>
            <a:ext cx="7574501" cy="167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4"/>
          <p:cNvSpPr txBox="1"/>
          <p:nvPr/>
        </p:nvSpPr>
        <p:spPr>
          <a:xfrm>
            <a:off x="1876425" y="621050"/>
            <a:ext cx="7191000" cy="11802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GB" sz="4800">
                <a:solidFill>
                  <a:schemeClr val="dk1"/>
                </a:solidFill>
                <a:latin typeface="Playfair Display"/>
                <a:ea typeface="Playfair Display"/>
                <a:cs typeface="Playfair Display"/>
                <a:sym typeface="Playfair Display"/>
              </a:rPr>
              <a:t>Title of the Topics</a:t>
            </a:r>
            <a:r>
              <a:rPr b="1" lang="en-GB" sz="4800">
                <a:solidFill>
                  <a:schemeClr val="dk1"/>
                </a:solidFill>
                <a:latin typeface="Playfair Display"/>
                <a:ea typeface="Playfair Display"/>
                <a:cs typeface="Playfair Display"/>
                <a:sym typeface="Playfair Display"/>
              </a:rPr>
              <a:t> </a:t>
            </a:r>
            <a:endParaRPr>
              <a:latin typeface="Lato"/>
              <a:ea typeface="Lato"/>
              <a:cs typeface="Lato"/>
              <a:sym typeface="Lato"/>
            </a:endParaRPr>
          </a:p>
        </p:txBody>
      </p:sp>
      <p:sp>
        <p:nvSpPr>
          <p:cNvPr id="77" name="Google Shape;77;p14"/>
          <p:cNvSpPr txBox="1"/>
          <p:nvPr/>
        </p:nvSpPr>
        <p:spPr>
          <a:xfrm>
            <a:off x="3909400" y="1629675"/>
            <a:ext cx="4968600" cy="2856000"/>
          </a:xfrm>
          <a:prstGeom prst="rect">
            <a:avLst/>
          </a:prstGeom>
          <a:noFill/>
          <a:ln>
            <a:noFill/>
          </a:ln>
        </p:spPr>
        <p:txBody>
          <a:bodyPr anchorCtr="0" anchor="t" bIns="91425" lIns="91425" spcFirstLastPara="1" rIns="91425" wrap="square" tIns="91425">
            <a:noAutofit/>
          </a:bodyPr>
          <a:lstStyle/>
          <a:p>
            <a:pPr indent="-393700" lvl="0" marL="457200" rtl="0" algn="l">
              <a:spcBef>
                <a:spcPts val="1000"/>
              </a:spcBef>
              <a:spcAft>
                <a:spcPts val="0"/>
              </a:spcAft>
              <a:buClr>
                <a:schemeClr val="dk2"/>
              </a:buClr>
              <a:buSzPts val="2600"/>
              <a:buFont typeface="Playfair Display"/>
              <a:buAutoNum type="arabicPeriod"/>
            </a:pPr>
            <a:r>
              <a:rPr b="1" lang="en-GB" sz="2600">
                <a:solidFill>
                  <a:schemeClr val="dk2"/>
                </a:solidFill>
                <a:latin typeface="Playfair Display"/>
                <a:ea typeface="Playfair Display"/>
                <a:cs typeface="Playfair Display"/>
                <a:sym typeface="Playfair Display"/>
              </a:rPr>
              <a:t>Preface</a:t>
            </a:r>
            <a:endParaRPr b="1" sz="2600">
              <a:solidFill>
                <a:schemeClr val="dk2"/>
              </a:solidFill>
              <a:latin typeface="Playfair Display"/>
              <a:ea typeface="Playfair Display"/>
              <a:cs typeface="Playfair Display"/>
              <a:sym typeface="Playfair Display"/>
            </a:endParaRPr>
          </a:p>
          <a:p>
            <a:pPr indent="-393700" lvl="0" marL="457200" rtl="0" algn="l">
              <a:spcBef>
                <a:spcPts val="0"/>
              </a:spcBef>
              <a:spcAft>
                <a:spcPts val="0"/>
              </a:spcAft>
              <a:buClr>
                <a:schemeClr val="dk2"/>
              </a:buClr>
              <a:buSzPts val="2600"/>
              <a:buFont typeface="Playfair Display"/>
              <a:buAutoNum type="arabicPeriod"/>
            </a:pPr>
            <a:r>
              <a:rPr b="1" lang="en-GB" sz="2600">
                <a:solidFill>
                  <a:schemeClr val="dk2"/>
                </a:solidFill>
                <a:latin typeface="Playfair Display"/>
                <a:ea typeface="Playfair Display"/>
                <a:cs typeface="Playfair Display"/>
                <a:sym typeface="Playfair Display"/>
              </a:rPr>
              <a:t>Objectives</a:t>
            </a:r>
            <a:endParaRPr b="1" sz="2600">
              <a:solidFill>
                <a:schemeClr val="dk2"/>
              </a:solidFill>
              <a:latin typeface="Playfair Display"/>
              <a:ea typeface="Playfair Display"/>
              <a:cs typeface="Playfair Display"/>
              <a:sym typeface="Playfair Display"/>
            </a:endParaRPr>
          </a:p>
          <a:p>
            <a:pPr indent="-393700" lvl="0" marL="457200" rtl="0" algn="l">
              <a:spcBef>
                <a:spcPts val="0"/>
              </a:spcBef>
              <a:spcAft>
                <a:spcPts val="0"/>
              </a:spcAft>
              <a:buClr>
                <a:schemeClr val="dk2"/>
              </a:buClr>
              <a:buSzPts val="2600"/>
              <a:buFont typeface="Playfair Display"/>
              <a:buAutoNum type="arabicPeriod"/>
            </a:pPr>
            <a:r>
              <a:rPr b="1" lang="en-GB" sz="2600">
                <a:solidFill>
                  <a:schemeClr val="dk2"/>
                </a:solidFill>
                <a:latin typeface="Playfair Display"/>
                <a:ea typeface="Playfair Display"/>
                <a:cs typeface="Playfair Display"/>
                <a:sym typeface="Playfair Display"/>
              </a:rPr>
              <a:t>Stamp Registration</a:t>
            </a:r>
            <a:endParaRPr b="1" sz="2600">
              <a:solidFill>
                <a:schemeClr val="dk2"/>
              </a:solidFill>
              <a:latin typeface="Playfair Display"/>
              <a:ea typeface="Playfair Display"/>
              <a:cs typeface="Playfair Display"/>
              <a:sym typeface="Playfair Display"/>
            </a:endParaRPr>
          </a:p>
          <a:p>
            <a:pPr indent="-393700" lvl="0" marL="457200" rtl="0" algn="l">
              <a:spcBef>
                <a:spcPts val="0"/>
              </a:spcBef>
              <a:spcAft>
                <a:spcPts val="0"/>
              </a:spcAft>
              <a:buClr>
                <a:schemeClr val="dk2"/>
              </a:buClr>
              <a:buSzPts val="2600"/>
              <a:buFont typeface="Playfair Display"/>
              <a:buAutoNum type="arabicPeriod"/>
            </a:pPr>
            <a:r>
              <a:rPr b="1" lang="en-GB" sz="2600">
                <a:solidFill>
                  <a:schemeClr val="dk2"/>
                </a:solidFill>
                <a:latin typeface="Playfair Display"/>
                <a:ea typeface="Playfair Display"/>
                <a:cs typeface="Playfair Display"/>
                <a:sym typeface="Playfair Display"/>
              </a:rPr>
              <a:t>Transportation</a:t>
            </a:r>
            <a:endParaRPr b="1" sz="2600">
              <a:solidFill>
                <a:schemeClr val="dk2"/>
              </a:solidFill>
              <a:latin typeface="Playfair Display"/>
              <a:ea typeface="Playfair Display"/>
              <a:cs typeface="Playfair Display"/>
              <a:sym typeface="Playfair Display"/>
            </a:endParaRPr>
          </a:p>
          <a:p>
            <a:pPr indent="-393700" lvl="0" marL="457200" rtl="0" algn="l">
              <a:spcBef>
                <a:spcPts val="0"/>
              </a:spcBef>
              <a:spcAft>
                <a:spcPts val="0"/>
              </a:spcAft>
              <a:buClr>
                <a:schemeClr val="dk2"/>
              </a:buClr>
              <a:buSzPts val="2600"/>
              <a:buFont typeface="Playfair Display"/>
              <a:buAutoNum type="arabicPeriod"/>
            </a:pPr>
            <a:r>
              <a:rPr b="1" lang="en-GB" sz="2600">
                <a:solidFill>
                  <a:schemeClr val="dk2"/>
                </a:solidFill>
                <a:latin typeface="Playfair Display"/>
                <a:ea typeface="Playfair Display"/>
                <a:cs typeface="Playfair Display"/>
                <a:sym typeface="Playfair Display"/>
              </a:rPr>
              <a:t>Ts-Ipass</a:t>
            </a:r>
            <a:endParaRPr b="1" sz="2600">
              <a:solidFill>
                <a:schemeClr val="dk2"/>
              </a:solidFill>
              <a:latin typeface="Playfair Display"/>
              <a:ea typeface="Playfair Display"/>
              <a:cs typeface="Playfair Display"/>
              <a:sym typeface="Playfair Display"/>
            </a:endParaRPr>
          </a:p>
          <a:p>
            <a:pPr indent="-393700" lvl="0" marL="457200" rtl="0" algn="l">
              <a:spcBef>
                <a:spcPts val="0"/>
              </a:spcBef>
              <a:spcAft>
                <a:spcPts val="0"/>
              </a:spcAft>
              <a:buClr>
                <a:schemeClr val="dk2"/>
              </a:buClr>
              <a:buSzPts val="2600"/>
              <a:buFont typeface="Playfair Display"/>
              <a:buAutoNum type="arabicPeriod"/>
            </a:pPr>
            <a:r>
              <a:rPr b="1" lang="en-GB" sz="2600">
                <a:solidFill>
                  <a:schemeClr val="dk2"/>
                </a:solidFill>
                <a:latin typeface="Playfair Display"/>
                <a:ea typeface="Playfair Display"/>
                <a:cs typeface="Playfair Display"/>
                <a:sym typeface="Playfair Display"/>
              </a:rPr>
              <a:t>Secondary research </a:t>
            </a:r>
            <a:endParaRPr sz="2600">
              <a:solidFill>
                <a:schemeClr val="dk2"/>
              </a:solidFill>
              <a:latin typeface="Lato"/>
              <a:ea typeface="Lato"/>
              <a:cs typeface="Lato"/>
              <a:sym typeface="Lato"/>
            </a:endParaRPr>
          </a:p>
        </p:txBody>
      </p:sp>
      <p:pic>
        <p:nvPicPr>
          <p:cNvPr id="78" name="Google Shape;78;p14"/>
          <p:cNvPicPr preferRelativeResize="0"/>
          <p:nvPr/>
        </p:nvPicPr>
        <p:blipFill>
          <a:blip r:embed="rId3">
            <a:alphaModFix/>
          </a:blip>
          <a:stretch>
            <a:fillRect/>
          </a:stretch>
        </p:blipFill>
        <p:spPr>
          <a:xfrm>
            <a:off x="516675" y="1801238"/>
            <a:ext cx="2197927" cy="2207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238825" y="0"/>
            <a:ext cx="8520600" cy="489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45412"/>
              <a:buNone/>
            </a:pPr>
            <a:r>
              <a:rPr b="0" lang="en-GB" sz="2180">
                <a:latin typeface="Playfair Display SemiBold"/>
                <a:ea typeface="Playfair Display SemiBold"/>
                <a:cs typeface="Playfair Display SemiBold"/>
                <a:sym typeface="Playfair Display SemiBold"/>
              </a:rPr>
              <a:t>Secondary Research</a:t>
            </a:r>
            <a:endParaRPr b="0" sz="2180">
              <a:latin typeface="Playfair Display SemiBold"/>
              <a:ea typeface="Playfair Display SemiBold"/>
              <a:cs typeface="Playfair Display SemiBold"/>
              <a:sym typeface="Playfair Display SemiBold"/>
            </a:endParaRPr>
          </a:p>
        </p:txBody>
      </p:sp>
      <p:sp>
        <p:nvSpPr>
          <p:cNvPr id="210" name="Google Shape;210;p32"/>
          <p:cNvSpPr txBox="1"/>
          <p:nvPr>
            <p:ph idx="1" type="body"/>
          </p:nvPr>
        </p:nvSpPr>
        <p:spPr>
          <a:xfrm>
            <a:off x="106400" y="489900"/>
            <a:ext cx="8975700" cy="442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1" name="Google Shape;211;p32"/>
          <p:cNvPicPr preferRelativeResize="0"/>
          <p:nvPr/>
        </p:nvPicPr>
        <p:blipFill rotWithShape="1">
          <a:blip r:embed="rId3">
            <a:alphaModFix/>
          </a:blip>
          <a:srcRect b="0" l="0" r="0" t="5811"/>
          <a:stretch/>
        </p:blipFill>
        <p:spPr>
          <a:xfrm>
            <a:off x="-32700" y="489900"/>
            <a:ext cx="9144000" cy="4653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nvSpPr>
        <p:spPr>
          <a:xfrm>
            <a:off x="644588" y="1480850"/>
            <a:ext cx="7679100" cy="144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200">
                <a:latin typeface="Playfair Display ExtraBold"/>
                <a:ea typeface="Playfair Display ExtraBold"/>
                <a:cs typeface="Playfair Display ExtraBold"/>
                <a:sym typeface="Playfair Display ExtraBold"/>
              </a:rPr>
              <a:t>Thank You</a:t>
            </a:r>
            <a:endParaRPr sz="3600">
              <a:latin typeface="Playfair Display ExtraBold"/>
              <a:ea typeface="Playfair Display ExtraBold"/>
              <a:cs typeface="Playfair Display ExtraBold"/>
              <a:sym typeface="Playfair Display ExtraBold"/>
            </a:endParaRPr>
          </a:p>
        </p:txBody>
      </p:sp>
      <p:sp>
        <p:nvSpPr>
          <p:cNvPr id="217" name="Google Shape;217;p33"/>
          <p:cNvSpPr txBox="1"/>
          <p:nvPr/>
        </p:nvSpPr>
        <p:spPr>
          <a:xfrm>
            <a:off x="6255300" y="3622650"/>
            <a:ext cx="2622900" cy="12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18" name="Google Shape;218;p33"/>
          <p:cNvPicPr preferRelativeResize="0"/>
          <p:nvPr/>
        </p:nvPicPr>
        <p:blipFill>
          <a:blip r:embed="rId3">
            <a:alphaModFix/>
          </a:blip>
          <a:stretch>
            <a:fillRect/>
          </a:stretch>
        </p:blipFill>
        <p:spPr>
          <a:xfrm>
            <a:off x="3809700" y="3002375"/>
            <a:ext cx="1844274" cy="18442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nvSpPr>
        <p:spPr>
          <a:xfrm>
            <a:off x="229950" y="72875"/>
            <a:ext cx="8684100" cy="51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200">
                <a:solidFill>
                  <a:schemeClr val="dk1"/>
                </a:solidFill>
                <a:latin typeface="Playfair Display SemiBold"/>
                <a:ea typeface="Playfair Display SemiBold"/>
                <a:cs typeface="Playfair Display SemiBold"/>
                <a:sym typeface="Playfair Display SemiBold"/>
              </a:rPr>
              <a:t>Preface</a:t>
            </a:r>
            <a:endParaRPr sz="2200">
              <a:solidFill>
                <a:schemeClr val="dk1"/>
              </a:solidFill>
              <a:latin typeface="Playfair Display SemiBold"/>
              <a:ea typeface="Playfair Display SemiBold"/>
              <a:cs typeface="Playfair Display SemiBold"/>
              <a:sym typeface="Playfair Display SemiBold"/>
            </a:endParaRPr>
          </a:p>
        </p:txBody>
      </p:sp>
      <p:sp>
        <p:nvSpPr>
          <p:cNvPr id="84" name="Google Shape;84;p15"/>
          <p:cNvSpPr txBox="1"/>
          <p:nvPr/>
        </p:nvSpPr>
        <p:spPr>
          <a:xfrm>
            <a:off x="0" y="582875"/>
            <a:ext cx="9144000" cy="4560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n-GB" sz="1600">
                <a:solidFill>
                  <a:schemeClr val="dk1"/>
                </a:solidFill>
                <a:latin typeface="Georgia"/>
                <a:ea typeface="Georgia"/>
                <a:cs typeface="Georgia"/>
                <a:sym typeface="Georgia"/>
              </a:rPr>
              <a:t>T</a:t>
            </a:r>
            <a:r>
              <a:rPr lang="en-GB" sz="1500">
                <a:solidFill>
                  <a:schemeClr val="dk1"/>
                </a:solidFill>
                <a:latin typeface="Georgia"/>
                <a:ea typeface="Georgia"/>
                <a:cs typeface="Georgia"/>
                <a:sym typeface="Georgia"/>
              </a:rPr>
              <a:t>e</a:t>
            </a:r>
            <a:r>
              <a:rPr lang="en-GB" sz="1600">
                <a:solidFill>
                  <a:schemeClr val="dk1"/>
                </a:solidFill>
                <a:latin typeface="Georgia"/>
                <a:ea typeface="Georgia"/>
                <a:cs typeface="Georgia"/>
                <a:sym typeface="Georgia"/>
              </a:rPr>
              <a:t>langana is one of the 28 states in India, located in the southern part of the country. It was officially formed as a separate state on June 2, 2014, In recent years, Telangana has been on a path of rapid economic growth and development, particularly in sectors such as information technology, pharmaceuticals, and manufacturing. The state government has implemented several initiatives to promote industrialization and infrastructure development, making Telangana an important contributor to India's economic growth</a:t>
            </a:r>
            <a:endParaRPr sz="1600">
              <a:latin typeface="Georgia"/>
              <a:ea typeface="Georgia"/>
              <a:cs typeface="Georgia"/>
              <a:sym typeface="Georgia"/>
            </a:endParaRPr>
          </a:p>
          <a:p>
            <a:pPr indent="0" lvl="0" marL="0" marR="0" rtl="0" algn="just">
              <a:lnSpc>
                <a:spcPct val="100000"/>
              </a:lnSpc>
              <a:spcBef>
                <a:spcPts val="0"/>
              </a:spcBef>
              <a:spcAft>
                <a:spcPts val="0"/>
              </a:spcAft>
              <a:buNone/>
            </a:pPr>
            <a:r>
              <a:t/>
            </a:r>
            <a:endParaRPr sz="1600">
              <a:latin typeface="Georgia"/>
              <a:ea typeface="Georgia"/>
              <a:cs typeface="Georgia"/>
              <a:sym typeface="Georgia"/>
            </a:endParaRPr>
          </a:p>
          <a:p>
            <a:pPr indent="0" lvl="0" marL="0" marR="0" rtl="0" algn="just">
              <a:lnSpc>
                <a:spcPct val="100000"/>
              </a:lnSpc>
              <a:spcBef>
                <a:spcPts val="0"/>
              </a:spcBef>
              <a:spcAft>
                <a:spcPts val="0"/>
              </a:spcAft>
              <a:buNone/>
            </a:pPr>
            <a:r>
              <a:t/>
            </a:r>
            <a:endParaRPr sz="1600">
              <a:latin typeface="Georgia"/>
              <a:ea typeface="Georgia"/>
              <a:cs typeface="Georgia"/>
              <a:sym typeface="Georgia"/>
            </a:endParaRPr>
          </a:p>
          <a:p>
            <a:pPr indent="0" lvl="0" marL="0" marR="0" rtl="0" algn="just">
              <a:lnSpc>
                <a:spcPct val="100000"/>
              </a:lnSpc>
              <a:spcBef>
                <a:spcPts val="0"/>
              </a:spcBef>
              <a:spcAft>
                <a:spcPts val="0"/>
              </a:spcAft>
              <a:buNone/>
            </a:pPr>
            <a:r>
              <a:t/>
            </a:r>
            <a:endParaRPr sz="1600">
              <a:latin typeface="Georgia"/>
              <a:ea typeface="Georgia"/>
              <a:cs typeface="Georgia"/>
              <a:sym typeface="Georgia"/>
            </a:endParaRPr>
          </a:p>
          <a:p>
            <a:pPr indent="0" lvl="0" marL="0" marR="0" rtl="0" algn="just">
              <a:lnSpc>
                <a:spcPct val="100000"/>
              </a:lnSpc>
              <a:spcBef>
                <a:spcPts val="0"/>
              </a:spcBef>
              <a:spcAft>
                <a:spcPts val="0"/>
              </a:spcAft>
              <a:buNone/>
            </a:pPr>
            <a:r>
              <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lang="en-GB" sz="1600">
                <a:latin typeface="Georgia"/>
                <a:ea typeface="Georgia"/>
                <a:cs typeface="Georgia"/>
                <a:sym typeface="Georgia"/>
              </a:rPr>
              <a:t>As per the Provisional Advance Estimates for 2022-23, Telangana's Gross State Domestic Product (GSDP) at current prices is Rs. 13.27 lakh crore – a growth of 15.6% over the 2021- 22 value, as against the country's GDP growth rate of 15.4%.</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lang="en-GB" sz="1600">
                <a:latin typeface="Georgia"/>
                <a:ea typeface="Georgia"/>
                <a:cs typeface="Georgia"/>
                <a:sym typeface="Georgia"/>
              </a:rPr>
              <a:t>Interdiction: With an intention to give boost to economic growth, the government has enacted the special economic zone (SEZ) Act, 2005, whereby various fiscal incentives have been introduced for entrepreneurs and developers.</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lang="en-GB" sz="1600">
                <a:latin typeface="Georgia"/>
                <a:ea typeface="Georgia"/>
                <a:cs typeface="Georgia"/>
                <a:sym typeface="Georgia"/>
              </a:rPr>
              <a:t>According to the 2011 census, Hindus form 85.1% of the State's population. Muslims form 12.7% and Christians form 1.3%.</a:t>
            </a:r>
            <a:endParaRPr sz="1600">
              <a:latin typeface="Georgia"/>
              <a:ea typeface="Georgia"/>
              <a:cs typeface="Georgia"/>
              <a:sym typeface="Georgia"/>
            </a:endParaRPr>
          </a:p>
        </p:txBody>
      </p:sp>
      <p:pic>
        <p:nvPicPr>
          <p:cNvPr id="85" name="Google Shape;85;p15"/>
          <p:cNvPicPr preferRelativeResize="0"/>
          <p:nvPr/>
        </p:nvPicPr>
        <p:blipFill rotWithShape="1">
          <a:blip r:embed="rId3">
            <a:alphaModFix/>
          </a:blip>
          <a:srcRect b="11100" l="0" r="0" t="-11100"/>
          <a:stretch/>
        </p:blipFill>
        <p:spPr>
          <a:xfrm>
            <a:off x="1423675" y="1966926"/>
            <a:ext cx="1669749" cy="1056476"/>
          </a:xfrm>
          <a:prstGeom prst="rect">
            <a:avLst/>
          </a:prstGeom>
          <a:noFill/>
          <a:ln>
            <a:noFill/>
          </a:ln>
        </p:spPr>
      </p:pic>
      <p:pic>
        <p:nvPicPr>
          <p:cNvPr id="86" name="Google Shape;86;p15"/>
          <p:cNvPicPr preferRelativeResize="0"/>
          <p:nvPr/>
        </p:nvPicPr>
        <p:blipFill>
          <a:blip r:embed="rId4">
            <a:alphaModFix/>
          </a:blip>
          <a:stretch>
            <a:fillRect/>
          </a:stretch>
        </p:blipFill>
        <p:spPr>
          <a:xfrm>
            <a:off x="4265862" y="2222125"/>
            <a:ext cx="1238525" cy="903276"/>
          </a:xfrm>
          <a:prstGeom prst="rect">
            <a:avLst/>
          </a:prstGeom>
          <a:noFill/>
          <a:ln>
            <a:noFill/>
          </a:ln>
        </p:spPr>
      </p:pic>
      <p:pic>
        <p:nvPicPr>
          <p:cNvPr id="87" name="Google Shape;87;p15"/>
          <p:cNvPicPr preferRelativeResize="0"/>
          <p:nvPr/>
        </p:nvPicPr>
        <p:blipFill>
          <a:blip r:embed="rId5">
            <a:alphaModFix/>
          </a:blip>
          <a:stretch>
            <a:fillRect/>
          </a:stretch>
        </p:blipFill>
        <p:spPr>
          <a:xfrm>
            <a:off x="6676800" y="2120112"/>
            <a:ext cx="1356801" cy="9032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311700" y="81925"/>
            <a:ext cx="8520600" cy="612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Introduction</a:t>
            </a:r>
            <a:endParaRPr/>
          </a:p>
        </p:txBody>
      </p:sp>
      <p:sp>
        <p:nvSpPr>
          <p:cNvPr id="93" name="Google Shape;93;p16"/>
          <p:cNvSpPr txBox="1"/>
          <p:nvPr>
            <p:ph idx="1" type="body"/>
          </p:nvPr>
        </p:nvSpPr>
        <p:spPr>
          <a:xfrm>
            <a:off x="164750" y="693925"/>
            <a:ext cx="8859000" cy="418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Visual Insight Home Page </a:t>
            </a:r>
            <a:endParaRPr/>
          </a:p>
        </p:txBody>
      </p:sp>
      <p:pic>
        <p:nvPicPr>
          <p:cNvPr id="94" name="Google Shape;94;p16"/>
          <p:cNvPicPr preferRelativeResize="0"/>
          <p:nvPr/>
        </p:nvPicPr>
        <p:blipFill rotWithShape="1">
          <a:blip r:embed="rId3">
            <a:alphaModFix/>
          </a:blip>
          <a:srcRect b="317" l="0" r="0" t="317"/>
          <a:stretch/>
        </p:blipFill>
        <p:spPr>
          <a:xfrm>
            <a:off x="237550" y="1291300"/>
            <a:ext cx="8786199" cy="3697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0" y="0"/>
            <a:ext cx="9144000" cy="606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Stamp Registration</a:t>
            </a:r>
            <a:endParaRPr/>
          </a:p>
        </p:txBody>
      </p:sp>
      <p:sp>
        <p:nvSpPr>
          <p:cNvPr id="100" name="Google Shape;100;p17"/>
          <p:cNvSpPr txBox="1"/>
          <p:nvPr>
            <p:ph idx="1" type="body"/>
          </p:nvPr>
        </p:nvSpPr>
        <p:spPr>
          <a:xfrm>
            <a:off x="0" y="679325"/>
            <a:ext cx="9144000" cy="435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Stamp registration in Telangana, as in many other Indian states, is governed by the Indian Stamp Act, 1899. The primary purpose of stamp registration is to ensure the legality, authenticity, and enforceability of various documents, including property transactions, agreements, and other legal instruments. The Stamp and Registration Department of Telangana is responsible for administering stamp duties and registration processes in the state.</a:t>
            </a:r>
            <a:endParaRPr/>
          </a:p>
          <a:p>
            <a:pPr indent="0" lvl="0" marL="0" rtl="0" algn="l">
              <a:spcBef>
                <a:spcPts val="1200"/>
              </a:spcBef>
              <a:spcAft>
                <a:spcPts val="0"/>
              </a:spcAft>
              <a:buNone/>
            </a:pPr>
            <a:r>
              <a:rPr b="1" lang="en-GB" sz="1500">
                <a:solidFill>
                  <a:schemeClr val="dk2"/>
                </a:solidFill>
              </a:rPr>
              <a:t>Revenue Generation:</a:t>
            </a:r>
            <a:r>
              <a:rPr b="1" lang="en-GB" sz="1500"/>
              <a:t> Stamp registration involves the collection of taxes on various transactions, including property sales and leases.</a:t>
            </a:r>
            <a:endParaRPr b="1" sz="1500"/>
          </a:p>
          <a:p>
            <a:pPr indent="0" lvl="0" marL="0" rtl="0" algn="l">
              <a:spcBef>
                <a:spcPts val="1200"/>
              </a:spcBef>
              <a:spcAft>
                <a:spcPts val="0"/>
              </a:spcAft>
              <a:buNone/>
            </a:pPr>
            <a:r>
              <a:rPr b="1" lang="en-GB" sz="1500">
                <a:solidFill>
                  <a:schemeClr val="dk2"/>
                </a:solidFill>
              </a:rPr>
              <a:t>Property Market Development:</a:t>
            </a:r>
            <a:r>
              <a:rPr b="1" lang="en-GB" sz="1500"/>
              <a:t> Proper stamp registration helps regulate the property market by ensuring transparency and legal compliance in real estate transactions.</a:t>
            </a:r>
            <a:endParaRPr b="1" sz="1500"/>
          </a:p>
          <a:p>
            <a:pPr indent="0" lvl="0" marL="0" rtl="0" algn="l">
              <a:spcBef>
                <a:spcPts val="1200"/>
              </a:spcBef>
              <a:spcAft>
                <a:spcPts val="1200"/>
              </a:spcAft>
              <a:buNone/>
            </a:pPr>
            <a:r>
              <a:rPr b="1" lang="en-GB" sz="1500">
                <a:solidFill>
                  <a:schemeClr val="dk2"/>
                </a:solidFill>
              </a:rPr>
              <a:t>Legal Security:</a:t>
            </a:r>
            <a:r>
              <a:rPr b="1" lang="en-GB" sz="1500"/>
              <a:t> It provides legal validation and security to property owners, which in turn boosts investor confidence and encourages property-related economic activities.</a:t>
            </a:r>
            <a:endParaRPr b="1"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421450" y="96400"/>
            <a:ext cx="8520600" cy="539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Stamp Registration</a:t>
            </a:r>
            <a:endParaRPr/>
          </a:p>
        </p:txBody>
      </p:sp>
      <p:sp>
        <p:nvSpPr>
          <p:cNvPr id="106" name="Google Shape;106;p18"/>
          <p:cNvSpPr txBox="1"/>
          <p:nvPr>
            <p:ph idx="1" type="body"/>
          </p:nvPr>
        </p:nvSpPr>
        <p:spPr>
          <a:xfrm>
            <a:off x="65525" y="96400"/>
            <a:ext cx="8946600" cy="477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 name="Google Shape;107;p18"/>
          <p:cNvPicPr preferRelativeResize="0"/>
          <p:nvPr/>
        </p:nvPicPr>
        <p:blipFill>
          <a:blip r:embed="rId3">
            <a:alphaModFix/>
          </a:blip>
          <a:stretch>
            <a:fillRect/>
          </a:stretch>
        </p:blipFill>
        <p:spPr>
          <a:xfrm>
            <a:off x="-4550" y="0"/>
            <a:ext cx="9363424"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255775" y="0"/>
            <a:ext cx="8520600" cy="645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b="0" lang="en-GB" sz="1800">
                <a:solidFill>
                  <a:srgbClr val="202124"/>
                </a:solidFill>
                <a:latin typeface="Playfair Display SemiBold"/>
                <a:ea typeface="Playfair Display SemiBold"/>
                <a:cs typeface="Playfair Display SemiBold"/>
                <a:sym typeface="Playfair Display SemiBold"/>
              </a:rPr>
              <a:t>Top 5 District Compared With Highest and Lowest Revenue E-Stamp in Year 2021-2022</a:t>
            </a:r>
            <a:r>
              <a:rPr b="0" lang="en-GB" sz="1833">
                <a:solidFill>
                  <a:srgbClr val="202124"/>
                </a:solidFill>
                <a:latin typeface="Playfair Display SemiBold"/>
                <a:ea typeface="Playfair Display SemiBold"/>
                <a:cs typeface="Playfair Display SemiBold"/>
                <a:sym typeface="Playfair Display SemiBold"/>
              </a:rPr>
              <a:t> </a:t>
            </a:r>
            <a:endParaRPr>
              <a:solidFill>
                <a:schemeClr val="dk2"/>
              </a:solidFill>
            </a:endParaRPr>
          </a:p>
        </p:txBody>
      </p:sp>
      <p:sp>
        <p:nvSpPr>
          <p:cNvPr id="113" name="Google Shape;113;p19"/>
          <p:cNvSpPr txBox="1"/>
          <p:nvPr>
            <p:ph idx="1" type="body"/>
          </p:nvPr>
        </p:nvSpPr>
        <p:spPr>
          <a:xfrm>
            <a:off x="106475" y="332250"/>
            <a:ext cx="8946600" cy="470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latin typeface="Arial"/>
                <a:ea typeface="Arial"/>
                <a:cs typeface="Arial"/>
                <a:sym typeface="Arial"/>
              </a:rPr>
              <a:t>Telangana recorded stamp duty and collection charge collections of Rs  70 billion in eight months of FY 2022 (April-November) against Rs 52 billion during FY 2021. This also translated into an overall collection increase from 4 per cent in FY 2021 to 7 per cent in FY 2022.</a:t>
            </a:r>
            <a:endParaRPr sz="1400">
              <a:latin typeface="Arial"/>
              <a:ea typeface="Arial"/>
              <a:cs typeface="Arial"/>
              <a:sym typeface="Arial"/>
            </a:endParaRPr>
          </a:p>
          <a:p>
            <a:pPr indent="0" lvl="0" marL="0" rtl="0" algn="l">
              <a:spcBef>
                <a:spcPts val="1200"/>
              </a:spcBef>
              <a:spcAft>
                <a:spcPts val="1200"/>
              </a:spcAft>
              <a:buNone/>
            </a:pPr>
            <a:r>
              <a:t/>
            </a:r>
            <a:endParaRPr/>
          </a:p>
        </p:txBody>
      </p:sp>
      <p:pic>
        <p:nvPicPr>
          <p:cNvPr id="114" name="Google Shape;114;p19"/>
          <p:cNvPicPr preferRelativeResize="0"/>
          <p:nvPr/>
        </p:nvPicPr>
        <p:blipFill>
          <a:blip r:embed="rId3">
            <a:alphaModFix/>
          </a:blip>
          <a:stretch>
            <a:fillRect/>
          </a:stretch>
        </p:blipFill>
        <p:spPr>
          <a:xfrm>
            <a:off x="1847525" y="1283900"/>
            <a:ext cx="5855202" cy="2803400"/>
          </a:xfrm>
          <a:prstGeom prst="rect">
            <a:avLst/>
          </a:prstGeom>
          <a:noFill/>
          <a:ln>
            <a:noFill/>
          </a:ln>
        </p:spPr>
      </p:pic>
      <p:pic>
        <p:nvPicPr>
          <p:cNvPr id="115" name="Google Shape;115;p19"/>
          <p:cNvPicPr preferRelativeResize="0"/>
          <p:nvPr/>
        </p:nvPicPr>
        <p:blipFill rotWithShape="1">
          <a:blip r:embed="rId4">
            <a:alphaModFix/>
          </a:blip>
          <a:srcRect b="9999" l="0" r="0" t="0"/>
          <a:stretch/>
        </p:blipFill>
        <p:spPr>
          <a:xfrm>
            <a:off x="2684100" y="4139625"/>
            <a:ext cx="4073600" cy="899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77475" y="0"/>
            <a:ext cx="8520600" cy="6450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1200"/>
              </a:spcAft>
              <a:buNone/>
            </a:pPr>
            <a:r>
              <a:rPr b="0" lang="en-GB" sz="1833">
                <a:solidFill>
                  <a:srgbClr val="202124"/>
                </a:solidFill>
                <a:latin typeface="Playfair Display SemiBold"/>
                <a:ea typeface="Playfair Display SemiBold"/>
                <a:cs typeface="Playfair Display SemiBold"/>
                <a:sym typeface="Playfair Display SemiBold"/>
              </a:rPr>
              <a:t>Revenue generated from document registration vary across districts in Telangana. and its Top 5 Districts</a:t>
            </a:r>
            <a:endParaRPr b="0" sz="2133">
              <a:solidFill>
                <a:srgbClr val="202124"/>
              </a:solidFill>
              <a:latin typeface="Playfair Display SemiBold"/>
              <a:ea typeface="Playfair Display SemiBold"/>
              <a:cs typeface="Playfair Display SemiBold"/>
              <a:sym typeface="Playfair Display SemiBold"/>
            </a:endParaRPr>
          </a:p>
        </p:txBody>
      </p:sp>
      <p:sp>
        <p:nvSpPr>
          <p:cNvPr id="121" name="Google Shape;121;p20"/>
          <p:cNvSpPr txBox="1"/>
          <p:nvPr>
            <p:ph idx="1" type="body"/>
          </p:nvPr>
        </p:nvSpPr>
        <p:spPr>
          <a:xfrm>
            <a:off x="311700" y="615150"/>
            <a:ext cx="8520600" cy="391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400">
                <a:solidFill>
                  <a:srgbClr val="FFFFFF"/>
                </a:solidFill>
                <a:latin typeface="Arial"/>
                <a:ea typeface="Arial"/>
                <a:cs typeface="Arial"/>
                <a:sym typeface="Arial"/>
              </a:rPr>
              <a:t>stamps duty and registration fees, and state excise duty are estimated to increase at an annual rate of 37% and 19% over 2019-20, respectively.and 108% change from 2020-21 RE to 2021-22 BE</a:t>
            </a:r>
            <a:endParaRPr>
              <a:latin typeface="Impact"/>
              <a:ea typeface="Impact"/>
              <a:cs typeface="Impact"/>
              <a:sym typeface="Impact"/>
            </a:endParaRPr>
          </a:p>
        </p:txBody>
      </p:sp>
      <p:pic>
        <p:nvPicPr>
          <p:cNvPr id="122" name="Google Shape;122;p20"/>
          <p:cNvPicPr preferRelativeResize="0"/>
          <p:nvPr/>
        </p:nvPicPr>
        <p:blipFill>
          <a:blip r:embed="rId3">
            <a:alphaModFix/>
          </a:blip>
          <a:stretch>
            <a:fillRect/>
          </a:stretch>
        </p:blipFill>
        <p:spPr>
          <a:xfrm>
            <a:off x="1486725" y="1518827"/>
            <a:ext cx="6444351" cy="2961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0"/>
            <a:ext cx="8520600" cy="6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GB" sz="1679">
                <a:solidFill>
                  <a:schemeClr val="dk2"/>
                </a:solidFill>
                <a:latin typeface="Playfair Display SemiBold"/>
                <a:ea typeface="Playfair Display SemiBold"/>
                <a:cs typeface="Playfair Display SemiBold"/>
                <a:sym typeface="Playfair Display SemiBold"/>
              </a:rPr>
              <a:t>Top 5 districts where e-stamps revenue contributes significantly more to the revenue than the documents in FY 2022</a:t>
            </a:r>
            <a:endParaRPr b="0" sz="1779">
              <a:solidFill>
                <a:schemeClr val="dk2"/>
              </a:solidFill>
              <a:latin typeface="Playfair Display SemiBold"/>
              <a:ea typeface="Playfair Display SemiBold"/>
              <a:cs typeface="Playfair Display SemiBold"/>
              <a:sym typeface="Playfair Display SemiBold"/>
            </a:endParaRPr>
          </a:p>
        </p:txBody>
      </p:sp>
      <p:sp>
        <p:nvSpPr>
          <p:cNvPr id="128" name="Google Shape;128;p21"/>
          <p:cNvSpPr txBox="1"/>
          <p:nvPr>
            <p:ph idx="1" type="body"/>
          </p:nvPr>
        </p:nvSpPr>
        <p:spPr>
          <a:xfrm>
            <a:off x="311700" y="556975"/>
            <a:ext cx="8520600" cy="4394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400">
                <a:latin typeface="Arial"/>
                <a:ea typeface="Arial"/>
                <a:cs typeface="Arial"/>
                <a:sym typeface="Arial"/>
              </a:rPr>
              <a:t>The revision of market values of the lands and revision of stamp duty rates in 2021-22 (July-December) led to doubling of monthly revenue of stamps and registrations in comparison to the monthly revenue during the corresponding time period in 2019-20.</a:t>
            </a:r>
            <a:endParaRPr sz="1400">
              <a:latin typeface="Arial"/>
              <a:ea typeface="Arial"/>
              <a:cs typeface="Arial"/>
              <a:sym typeface="Arial"/>
            </a:endParaRPr>
          </a:p>
        </p:txBody>
      </p:sp>
      <p:pic>
        <p:nvPicPr>
          <p:cNvPr id="129" name="Google Shape;129;p21"/>
          <p:cNvPicPr preferRelativeResize="0"/>
          <p:nvPr/>
        </p:nvPicPr>
        <p:blipFill>
          <a:blip r:embed="rId3">
            <a:alphaModFix/>
          </a:blip>
          <a:stretch>
            <a:fillRect/>
          </a:stretch>
        </p:blipFill>
        <p:spPr>
          <a:xfrm>
            <a:off x="2199350" y="1692900"/>
            <a:ext cx="5219700" cy="32583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